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6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0.xml"/><Relationship Id="rId6" Type="http://schemas.openxmlformats.org/officeDocument/2006/relationships/slide" Target="../slides/slide8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0ca120d0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c3d8d032d&amp;cid=c3d8d032d&amp;vtp=1">
            <a:hlinkClick r:id="rId3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4014e978e&amp;cid=4014e978e&amp;vtp=1">
            <a:hlinkClick r:id="rId4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3b18da76e&amp;cid=3b18da76e&amp;vtp=1">
            <a:hlinkClick r:id="rId5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afc121741&amp;cid=afc121741&amp;vtp=1">
            <a:hlinkClick r:id="rId6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588b52028&amp;cid=588b52028&amp;vtp=1">
            <a:hlinkClick r:id="rId7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0ca120d0f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0ca120d0f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无衣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2_1#588b52028?sp=1&amp;pid=92eb3f41c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“‘死生契阔’，与子成说。执子之手，‘与子偕老’”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是千古传诵的名句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“子”，有人认为指战友，有人认为指妻子。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你赞成哪一种观点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请结合整首诗简要分析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AN.23_1#588b52028?sp=1&amp;pid=92eb3f41c&amp;color=0,0,0&amp;vtp=1&amp;bt=1&amp;bbb=1&amp;hb=1&amp;hla=1"/>
          <p:cNvSpPr/>
          <p:nvPr/>
        </p:nvSpPr>
        <p:spPr>
          <a:xfrm>
            <a:off x="612648" y="237554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(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1)“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指战友。整首诗描绘的是战争的场景和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士兵的情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感，诗中描述了自己随军南行的经历，以及战争中失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去战友和马的情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景。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指战友，表达了在生死攸关的战场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上，与战友之间深厚的情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谊和坚定的承诺。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588b52028?sp=1&amp;pid=92eb3f41c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4_1#588b52028?pid=92eb3f41c&amp;color=0,0,0&amp;vtp=1&amp;bbb=1&amp;hb=1"/>
          <p:cNvSpPr/>
          <p:nvPr/>
        </p:nvSpPr>
        <p:spPr>
          <a:xfrm>
            <a:off x="612648" y="4443169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本题要求分析“子”指战友还是指妻子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首先应明确自己的观点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然后结合诗歌内容进行具体分析即可。</a:t>
            </a:r>
            <a:endParaRPr lang="en-US" altLang="zh-CN" sz="2800" dirty="0"/>
          </a:p>
        </p:txBody>
      </p:sp>
      <p:sp>
        <p:nvSpPr>
          <p:cNvPr id="4" name="QB_4_AN.22_1#588b52028?sp=1&amp;pid=92eb3f41c&amp;color=0,0,0&amp;vtp=1&amp;bt=1&amp;bbb=1&amp;hb=1&amp;hla=1"/>
          <p:cNvSpPr/>
          <p:nvPr/>
        </p:nvSpPr>
        <p:spPr>
          <a:xfrm>
            <a:off x="612648" y="3664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2)“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指妻子。诗歌主体是在叙述战争的相关内容，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表达了战士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怨怼而又无奈的心情，对家中亲人，尤其是对妻子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的思念是战士内心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深处最自然、最朴素的情感。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指妻子，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这种对平凡而美好的家庭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生活的向往，与战争的残酷、自己被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迫离家远戍形成了鲜明的对比，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凸显出诗中蕴含的无奈与哀怨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之情。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观点明确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分，理由合理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0_2#588b52028?pid=92eb3f41c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击</a:t>
            </a: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鼓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诗经》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敲鼓声音响镗镗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，鼓舞士兵上战场。人留国内筑漕城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唯独我却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奔南方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。跟从将军孙子仲，要去调停陈和宋。长期不许我回家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愁苦心忡忡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。安营扎寨有了家，系马不牢走失马。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叫我何处去寻找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原来马在树林下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。“无论聚散与死活”，我曾发誓对你说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拉着你手紧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紧握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，“白头到老与你过”。叹息与你久离别，再难与你来会面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叹息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相隔太遥远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，不能实现那誓约。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c484d20b?pid=0ca120d0f&amp;color=0,173,163&amp;vtp=1&amp;bt=1&amp;bbb=1"/>
          <p:cNvSpPr/>
          <p:nvPr/>
        </p:nvSpPr>
        <p:spPr>
          <a:xfrm>
            <a:off x="612648" y="466345"/>
            <a:ext cx="10963656" cy="64376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c3d8d032d?pid=8c484d20b&amp;color=0,0,0&amp;vtp=1&amp;bbb=1"/>
          <p:cNvSpPr/>
          <p:nvPr/>
        </p:nvSpPr>
        <p:spPr>
          <a:xfrm>
            <a:off x="612648" y="1116166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c3d8d032d.bracket?pid=8c484d20b&amp;color=0,0,0&amp;vpa=1&amp;vtp=1"/>
          <p:cNvSpPr/>
          <p:nvPr/>
        </p:nvSpPr>
        <p:spPr>
          <a:xfrm>
            <a:off x="9512967" y="1058953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5" name="QC_3_BD.1_2#c3d8d032d.choices?pid=8c484d20b&amp;color=0,0,0&amp;vtp=1&amp;bbb=1&amp;hb=1"/>
          <p:cNvSpPr/>
          <p:nvPr/>
        </p:nvSpPr>
        <p:spPr>
          <a:xfrm>
            <a:off x="612648" y="1686317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每章开头都有“岂曰无衣”，似自责，似反问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洋溢着不可遏制的愤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，表达了战士们没有衣服穿还要作战的痛苦。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“戈矛”“矛戟”“甲兵”，表明了秦军武装在完备，防御在完善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了战士们齐心备战的场景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，诗意不断推进。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“同仇”“偕作”“偕行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表现了秦军从思想到行动再到方向都保持高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度一致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，奠定了诗篇慷慨激昂的基调。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诗歌使用问答的方式和具有动作性的语言，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表现了秦军同仇敌忾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共赴国难的爱国精神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，情感充沛，激动人心。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_1#c3d8d032d?pid=8c484d20b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A项，理解错误。诗中没有表达“痛苦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而是有一种仿佛在复仇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的心灵上点上一把火的激昂的意思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2_1#4014e978e?sp=1&amp;pid=8c484d20b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诗中的战士具有怎样的特点？（6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23_1#4014e978e?sp=1&amp;pid=8c484d20b&amp;color=0,0,0&amp;vtp=1&amp;bt=1&amp;bbb=1&amp;hb=1&amp;hla=1"/>
          <p:cNvSpPr/>
          <p:nvPr/>
        </p:nvSpPr>
        <p:spPr>
          <a:xfrm>
            <a:off x="612648" y="109538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有热情互助的精神：“同袍”“同泽”“同裳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这不仅是和战友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共享衣物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，还是在艰苦的作战条件下与战友的团结互助、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有难同当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有同仇敌忾的思想：“王于兴师，修我戈矛，与子同仇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当君王一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声令下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，大家一齐为国效力，携手奔赴战场，去对付共同的敌人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有舍生忘死的勇气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：大敌当前，他们一呼百应，“同仇”“偕作”“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偕行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英勇奔赴前线杀敌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，充满大无畏的英雄气概。（每点2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_1#3b18da76e?pid=8c484d20b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6_1#b0491b86e?pid=3b18da76e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国庆节前夕，学校组织了“在文学作品中感受爱国力量”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的活动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当主持人说到战士们修理铠甲和兵器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，共同奔赴战场时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你会想到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无衣》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两句。</a:t>
            </a:r>
            <a:endParaRPr lang="en-US" altLang="zh-CN" sz="2800" dirty="0"/>
          </a:p>
        </p:txBody>
      </p:sp>
      <p:sp>
        <p:nvSpPr>
          <p:cNvPr id="4" name="QB_4_AN.7_1#b0491b86e.blank?pid=3b18da76e&amp;color=0,0,0&amp;vpa=2&amp;vtp=1&amp;bbb=1"/>
          <p:cNvSpPr/>
          <p:nvPr/>
        </p:nvSpPr>
        <p:spPr>
          <a:xfrm>
            <a:off x="2913729" y="235015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修我甲兵</a:t>
            </a:r>
            <a:endParaRPr lang="en-US" altLang="zh-CN" sz="2800" dirty="0"/>
          </a:p>
        </p:txBody>
      </p:sp>
      <p:sp>
        <p:nvSpPr>
          <p:cNvPr id="5" name="QB_4_AN.8_1#b0491b86e.blank?pid=3b18da76e&amp;color=0,0,0&amp;vpa=3&amp;vtp=1&amp;bbb=1"/>
          <p:cNvSpPr/>
          <p:nvPr/>
        </p:nvSpPr>
        <p:spPr>
          <a:xfrm>
            <a:off x="5047330" y="235015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与子偕行</a:t>
            </a:r>
            <a:endParaRPr lang="en-US" altLang="zh-CN" sz="2800" dirty="0"/>
          </a:p>
        </p:txBody>
      </p:sp>
      <p:sp>
        <p:nvSpPr>
          <p:cNvPr id="6" name="QB_4_BD.9_1#a386c17f6?pid=3b18da76e&amp;color=0,0,0&amp;vtp=1&amp;bbb=1&amp;hb=1"/>
          <p:cNvSpPr/>
          <p:nvPr/>
        </p:nvSpPr>
        <p:spPr>
          <a:xfrm>
            <a:off x="612648" y="30664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《无衣》描写战士们团结友爱，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同穿战袍的句子是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《无衣》描写战士们修理矛戟，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准备行动的句子是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（每空1分，写错字不得分）</a:t>
            </a:r>
            <a:endParaRPr lang="en-US" altLang="zh-CN" sz="2800" dirty="0"/>
          </a:p>
        </p:txBody>
      </p:sp>
      <p:sp>
        <p:nvSpPr>
          <p:cNvPr id="7" name="QB_4_AN.10_1#a386c17f6.blank?pid=3b18da76e&amp;color=0,0,0&amp;vpa=4&amp;vtp=1&amp;bbb=1"/>
          <p:cNvSpPr/>
          <p:nvPr/>
        </p:nvSpPr>
        <p:spPr>
          <a:xfrm>
            <a:off x="9492330" y="303595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岂曰无衣</a:t>
            </a:r>
            <a:endParaRPr lang="en-US" altLang="zh-CN" sz="2800" dirty="0"/>
          </a:p>
        </p:txBody>
      </p:sp>
      <p:sp>
        <p:nvSpPr>
          <p:cNvPr id="8" name="QB_4_AN.11_1#a386c17f6.blank?pid=3b18da76e&amp;color=0,0,0&amp;vpa=5&amp;vtp=1&amp;bbb=1"/>
          <p:cNvSpPr/>
          <p:nvPr/>
        </p:nvSpPr>
        <p:spPr>
          <a:xfrm>
            <a:off x="622967" y="368365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与子同袍</a:t>
            </a:r>
            <a:endParaRPr lang="en-US" altLang="zh-CN" sz="2800" dirty="0"/>
          </a:p>
        </p:txBody>
      </p:sp>
      <p:sp>
        <p:nvSpPr>
          <p:cNvPr id="10" name="QB_4_AN.13_1#a386c17f6.blank?pid=3b18da76e&amp;color=0,0,0&amp;vpa=6&amp;vtp=1&amp;bbb=1"/>
          <p:cNvSpPr/>
          <p:nvPr/>
        </p:nvSpPr>
        <p:spPr>
          <a:xfrm>
            <a:off x="9492330" y="433135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修我矛戟</a:t>
            </a:r>
            <a:endParaRPr lang="en-US" altLang="zh-CN" sz="2800" dirty="0"/>
          </a:p>
        </p:txBody>
      </p:sp>
      <p:sp>
        <p:nvSpPr>
          <p:cNvPr id="11" name="QB_4_AN.14_1#a386c17f6.blank?pid=3b18da76e&amp;color=0,0,0&amp;vpa=7&amp;vtp=1&amp;bbb=1"/>
          <p:cNvSpPr/>
          <p:nvPr/>
        </p:nvSpPr>
        <p:spPr>
          <a:xfrm>
            <a:off x="610267" y="4979051"/>
            <a:ext cx="61515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与子偕作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e358539c?pid=0ca120d0f&amp;color=0,173,163&amp;vtp=1&amp;bt=1&amp;bbb=1"/>
          <p:cNvSpPr/>
          <p:nvPr/>
        </p:nvSpPr>
        <p:spPr>
          <a:xfrm>
            <a:off x="612648" y="466344"/>
            <a:ext cx="10963656" cy="65347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15_1#92eb3f41c?pid=3e358539c&amp;color=0,0,0&amp;vtp=1&amp;bbb=1"/>
              <p:cNvSpPr/>
              <p:nvPr/>
            </p:nvSpPr>
            <p:spPr>
              <a:xfrm>
                <a:off x="612648" y="1119142"/>
                <a:ext cx="10963656" cy="4673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（2025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湖北联考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击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鼓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诗经》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击鼓其镗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踊跃用兵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土国城漕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我独南行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从孙子仲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平陈与宋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不我以归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忧心有忡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爰居爰处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爰丧其马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求之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于林之下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死生契阔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与子成说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执子之手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与子偕老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:endParaRPr lang="en-US" altLang="zh-CN" sz="2800" dirty="0"/>
              </a:p>
              <a:p>
                <a:pPr algn="ctr"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于嗟阔兮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不我活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于嗟洵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不我信兮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M_3_BD.15_1#92eb3f41c?pid=3e358539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19142"/>
                <a:ext cx="10963656" cy="4673600"/>
              </a:xfrm>
              <a:prstGeom prst="rect">
                <a:avLst/>
              </a:prstGeom>
              <a:blipFill rotWithShape="1">
                <a:blip r:embed="rId1"/>
                <a:stretch>
                  <a:fillRect l="-5" t="-6" r="2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92eb3f41c?pid=3e358539c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①孙子仲：公孙文仲，字子仲，出征的将领。②于以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，在哪里。③成说：成约，成议。④活：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相会。⑤洵：远。</a:t>
            </a:r>
            <a:endParaRPr lang="en-US" altLang="zh-CN" sz="2800" dirty="0"/>
          </a:p>
        </p:txBody>
      </p:sp>
      <p:pic>
        <p:nvPicPr>
          <p:cNvPr id="3" name="QM_3_BD.15_2#92eb3f41c?pid=3e358539c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2985" y="1183995"/>
            <a:ext cx="28346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afc121741?pid=92eb3f41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7_1#afc121741.bracket?pid=92eb3f41c&amp;color=0,0,0&amp;vpa=8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16_2#afc121741.choices?pid=92eb3f41c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本诗先用镗镗的击鼓声营造了战事紧迫的氛围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然后叙述众人挖土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筑城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，而“我”随军远戍陈、宋，突出了“我”的英勇无畏。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“爰居爰处，爰丧其马。于以求之”三句，场景是变换的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时间是持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，情感是连贯的，写出了战争的残酷。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同样是描写战争，《无衣》慷慨激昂，振奋人心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而本诗的感情基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“怨”，充满了悲愤。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本诗结尾运用了重章叠唱的手法，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增强了诗歌的节奏感和音律美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强化了诗歌的情感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，突出了主题。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afc121741?pid=92eb3f41c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A项，“英勇无畏”错误，诗的开头“击鼓其镗，踊跃用兵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确实营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造了战事紧迫的氛围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，但“土国城漕，我独南行”表达的是“我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对战事的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被动参与和对归途的渴望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，而不是突出“我”的英勇。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2917</Words>
  <Application>WPS 演示</Application>
  <PresentationFormat>宽屏</PresentationFormat>
  <Paragraphs>135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Cambria Math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2025-03-28T12:49:00Z</dcterms:created>
  <dcterms:modified xsi:type="dcterms:W3CDTF">2025-09-04T00:37:26Z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5C9DE933929B48938C53FAFAF61747B8_12</vt:lpwstr>
  </property>
  <property fmtid="{D5CDD505-2E9C-101B-9397-08002B2CF9AE}" pid="3" name="KSOProductBuildVer">
    <vt:lpwstr>2052-12.1.0.22529</vt:lpwstr>
  </property>
</Properties>
</file>